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1"/>
  </p:notesMasterIdLst>
  <p:sldIdLst>
    <p:sldId id="256" r:id="rId2"/>
    <p:sldId id="377" r:id="rId3"/>
    <p:sldId id="380" r:id="rId4"/>
    <p:sldId id="262" r:id="rId5"/>
    <p:sldId id="376" r:id="rId6"/>
    <p:sldId id="375" r:id="rId7"/>
    <p:sldId id="337" r:id="rId8"/>
    <p:sldId id="379" r:id="rId9"/>
    <p:sldId id="381" r:id="rId10"/>
    <p:sldId id="382" r:id="rId11"/>
    <p:sldId id="383" r:id="rId12"/>
    <p:sldId id="384" r:id="rId13"/>
    <p:sldId id="385" r:id="rId14"/>
    <p:sldId id="386" r:id="rId15"/>
    <p:sldId id="387" r:id="rId16"/>
    <p:sldId id="388" r:id="rId17"/>
    <p:sldId id="389" r:id="rId18"/>
    <p:sldId id="391" r:id="rId19"/>
    <p:sldId id="392" r:id="rId20"/>
    <p:sldId id="394" r:id="rId21"/>
    <p:sldId id="393" r:id="rId22"/>
    <p:sldId id="395" r:id="rId23"/>
    <p:sldId id="396" r:id="rId24"/>
    <p:sldId id="397" r:id="rId25"/>
    <p:sldId id="399" r:id="rId26"/>
    <p:sldId id="398" r:id="rId27"/>
    <p:sldId id="402" r:id="rId28"/>
    <p:sldId id="400" r:id="rId29"/>
    <p:sldId id="401" r:id="rId30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Skoroszyt_programu_Microsoft_Office_Excel_2007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Skoroszyt_programu_Microsoft_Office_Excel_2007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Skoroszyt_programu_Microsoft_Office_Excel_2007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Skoroszyt_programu_Microsoft_Office_Excel_2007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Skoroszyt_programu_Microsoft_Office_Excel_2007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Skoroszyt_programu_Microsoft_Office_Excel_2007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Skoroszyt_programu_Microsoft_Office_Excel_2007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title>
      <c:layout/>
    </c:title>
    <c:plotArea>
      <c:layout/>
      <c:pieChart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Obrót opcjami na akcje</c:v>
                </c:pt>
              </c:strCache>
            </c:strRef>
          </c:tx>
          <c:explosion val="25"/>
          <c:dLbls>
            <c:dLbl>
              <c:idx val="0"/>
              <c:layout/>
              <c:showVal val="1"/>
            </c:dLbl>
            <c:dLbl>
              <c:idx val="1"/>
              <c:layout/>
              <c:showVal val="1"/>
            </c:dLbl>
            <c:dLbl>
              <c:idx val="2"/>
              <c:layout/>
              <c:showVal val="1"/>
            </c:dLbl>
            <c:delete val="1"/>
          </c:dLbls>
          <c:cat>
            <c:strRef>
              <c:f>Arkusz1!$A$2:$A$5</c:f>
              <c:strCache>
                <c:ptCount val="3"/>
                <c:pt idx="0">
                  <c:v>Ameryka</c:v>
                </c:pt>
                <c:pt idx="1">
                  <c:v>Europa</c:v>
                </c:pt>
                <c:pt idx="2">
                  <c:v>Azja</c:v>
                </c:pt>
              </c:strCache>
            </c:strRef>
          </c:cat>
          <c:val>
            <c:numRef>
              <c:f>Arkusz1!$B$2:$B$5</c:f>
              <c:numCache>
                <c:formatCode>General</c:formatCode>
                <c:ptCount val="4"/>
                <c:pt idx="0">
                  <c:v>64</c:v>
                </c:pt>
                <c:pt idx="1">
                  <c:v>34</c:v>
                </c:pt>
                <c:pt idx="2">
                  <c:v>2</c:v>
                </c:pt>
              </c:numCache>
            </c:numRef>
          </c:val>
        </c:ser>
        <c:firstSliceAng val="0"/>
      </c:pieChart>
    </c:plotArea>
    <c:legend>
      <c:legendPos val="r"/>
      <c:legendEntry>
        <c:idx val="3"/>
        <c:delete val="1"/>
      </c:legendEntry>
      <c:layout/>
    </c:legend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plotArea>
      <c:layout/>
      <c:lineChart>
        <c:grouping val="standard"/>
        <c:ser>
          <c:idx val="0"/>
          <c:order val="0"/>
          <c:tx>
            <c:v>opcja sprzedaży</c:v>
          </c:tx>
          <c:marker>
            <c:symbol val="none"/>
          </c:marker>
          <c:cat>
            <c:strRef>
              <c:f>Arkusz1!$A$2:$A$6</c:f>
              <c:strCach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cena akcji</c:v>
                </c:pt>
              </c:strCache>
            </c:strRef>
          </c:cat>
          <c:val>
            <c:numRef>
              <c:f>Arkusz1!$B$2:$B$6</c:f>
              <c:numCache>
                <c:formatCode>General</c:formatCode>
                <c:ptCount val="5"/>
                <c:pt idx="0">
                  <c:v>8</c:v>
                </c:pt>
                <c:pt idx="1">
                  <c:v>7</c:v>
                </c:pt>
                <c:pt idx="2">
                  <c:v>4</c:v>
                </c:pt>
                <c:pt idx="3">
                  <c:v>1</c:v>
                </c:pt>
              </c:numCache>
            </c:numRef>
          </c:val>
        </c:ser>
        <c:ser>
          <c:idx val="1"/>
          <c:order val="1"/>
          <c:tx>
            <c:v>opcja kupna</c:v>
          </c:tx>
          <c:marker>
            <c:symbol val="none"/>
          </c:marker>
          <c:cat>
            <c:strRef>
              <c:f>Arkusz1!$A$2:$A$6</c:f>
              <c:strCach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cena akcji</c:v>
                </c:pt>
              </c:strCache>
            </c:strRef>
          </c:cat>
          <c:val>
            <c:numRef>
              <c:f>Arkusz1!$C$2:$C$6</c:f>
              <c:numCache>
                <c:formatCode>General</c:formatCode>
                <c:ptCount val="5"/>
                <c:pt idx="0">
                  <c:v>1</c:v>
                </c:pt>
                <c:pt idx="1">
                  <c:v>4</c:v>
                </c:pt>
                <c:pt idx="2">
                  <c:v>7</c:v>
                </c:pt>
                <c:pt idx="3">
                  <c:v>8</c:v>
                </c:pt>
              </c:numCache>
            </c:numRef>
          </c:val>
        </c:ser>
        <c:marker val="1"/>
        <c:axId val="104057472"/>
        <c:axId val="104059264"/>
      </c:lineChart>
      <c:catAx>
        <c:axId val="104057472"/>
        <c:scaling>
          <c:orientation val="minMax"/>
        </c:scaling>
        <c:axPos val="b"/>
        <c:numFmt formatCode="General" sourceLinked="1"/>
        <c:tickLblPos val="nextTo"/>
        <c:crossAx val="104059264"/>
        <c:crosses val="autoZero"/>
        <c:auto val="1"/>
        <c:lblAlgn val="ctr"/>
        <c:lblOffset val="100"/>
      </c:catAx>
      <c:valAx>
        <c:axId val="104059264"/>
        <c:scaling>
          <c:orientation val="minMax"/>
        </c:scaling>
        <c:axPos val="l"/>
        <c:majorGridlines/>
        <c:numFmt formatCode="General" sourceLinked="1"/>
        <c:tickLblPos val="nextTo"/>
        <c:crossAx val="104057472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plotArea>
      <c:layout/>
      <c:lineChart>
        <c:grouping val="standard"/>
        <c:ser>
          <c:idx val="0"/>
          <c:order val="0"/>
          <c:tx>
            <c:v>opcja kupna</c:v>
          </c:tx>
          <c:marker>
            <c:symbol val="none"/>
          </c:marker>
          <c:cat>
            <c:strRef>
              <c:f>Arkusz1!$A$2:$A$6</c:f>
              <c:strCach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cena wykonania</c:v>
                </c:pt>
              </c:strCache>
            </c:strRef>
          </c:cat>
          <c:val>
            <c:numRef>
              <c:f>Arkusz1!$B$2:$B$6</c:f>
              <c:numCache>
                <c:formatCode>General</c:formatCode>
                <c:ptCount val="5"/>
                <c:pt idx="0">
                  <c:v>8</c:v>
                </c:pt>
                <c:pt idx="1">
                  <c:v>7</c:v>
                </c:pt>
                <c:pt idx="2">
                  <c:v>4</c:v>
                </c:pt>
                <c:pt idx="3">
                  <c:v>1</c:v>
                </c:pt>
              </c:numCache>
            </c:numRef>
          </c:val>
        </c:ser>
        <c:ser>
          <c:idx val="1"/>
          <c:order val="1"/>
          <c:tx>
            <c:v>opcja sprzedaży</c:v>
          </c:tx>
          <c:marker>
            <c:symbol val="none"/>
          </c:marker>
          <c:cat>
            <c:strRef>
              <c:f>Arkusz1!$A$2:$A$6</c:f>
              <c:strCach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cena wykonania</c:v>
                </c:pt>
              </c:strCache>
            </c:strRef>
          </c:cat>
          <c:val>
            <c:numRef>
              <c:f>Arkusz1!$C$2:$C$6</c:f>
              <c:numCache>
                <c:formatCode>General</c:formatCode>
                <c:ptCount val="5"/>
                <c:pt idx="0">
                  <c:v>1</c:v>
                </c:pt>
                <c:pt idx="1">
                  <c:v>4</c:v>
                </c:pt>
                <c:pt idx="2">
                  <c:v>7</c:v>
                </c:pt>
                <c:pt idx="3">
                  <c:v>8</c:v>
                </c:pt>
              </c:numCache>
            </c:numRef>
          </c:val>
        </c:ser>
        <c:marker val="1"/>
        <c:axId val="128401792"/>
        <c:axId val="128403712"/>
      </c:lineChart>
      <c:catAx>
        <c:axId val="128401792"/>
        <c:scaling>
          <c:orientation val="minMax"/>
        </c:scaling>
        <c:axPos val="b"/>
        <c:numFmt formatCode="General" sourceLinked="1"/>
        <c:tickLblPos val="nextTo"/>
        <c:crossAx val="128403712"/>
        <c:crosses val="autoZero"/>
        <c:auto val="1"/>
        <c:lblAlgn val="ctr"/>
        <c:lblOffset val="100"/>
      </c:catAx>
      <c:valAx>
        <c:axId val="128403712"/>
        <c:scaling>
          <c:orientation val="minMax"/>
        </c:scaling>
        <c:axPos val="l"/>
        <c:majorGridlines/>
        <c:numFmt formatCode="General" sourceLinked="1"/>
        <c:tickLblPos val="nextTo"/>
        <c:crossAx val="128401792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plotArea>
      <c:layout/>
      <c:lineChart>
        <c:grouping val="standard"/>
        <c:ser>
          <c:idx val="0"/>
          <c:order val="0"/>
          <c:tx>
            <c:v>opcja kupna</c:v>
          </c:tx>
          <c:marker>
            <c:symbol val="none"/>
          </c:marker>
          <c:cat>
            <c:strRef>
              <c:f>Arkusz1!$A$2:$A$6</c:f>
              <c:strCach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termin wykonania</c:v>
                </c:pt>
              </c:strCache>
            </c:strRef>
          </c:cat>
          <c:val>
            <c:numRef>
              <c:f>Arkusz1!$B$2:$B$6</c:f>
              <c:numCache>
                <c:formatCode>General</c:formatCode>
                <c:ptCount val="5"/>
                <c:pt idx="0">
                  <c:v>0</c:v>
                </c:pt>
                <c:pt idx="1">
                  <c:v>3</c:v>
                </c:pt>
                <c:pt idx="2">
                  <c:v>8</c:v>
                </c:pt>
                <c:pt idx="3">
                  <c:v>9</c:v>
                </c:pt>
              </c:numCache>
            </c:numRef>
          </c:val>
        </c:ser>
        <c:ser>
          <c:idx val="1"/>
          <c:order val="1"/>
          <c:tx>
            <c:v>opcja sprzedaży</c:v>
          </c:tx>
          <c:marker>
            <c:symbol val="none"/>
          </c:marker>
          <c:cat>
            <c:strRef>
              <c:f>Arkusz1!$A$2:$A$6</c:f>
              <c:strCach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termin wykonania</c:v>
                </c:pt>
              </c:strCache>
            </c:strRef>
          </c:cat>
          <c:val>
            <c:numRef>
              <c:f>Arkusz1!$C$2:$C$6</c:f>
              <c:numCache>
                <c:formatCode>General</c:formatCode>
                <c:ptCount val="5"/>
                <c:pt idx="0">
                  <c:v>1</c:v>
                </c:pt>
                <c:pt idx="1">
                  <c:v>4</c:v>
                </c:pt>
                <c:pt idx="2">
                  <c:v>7</c:v>
                </c:pt>
                <c:pt idx="3">
                  <c:v>8</c:v>
                </c:pt>
              </c:numCache>
            </c:numRef>
          </c:val>
        </c:ser>
        <c:marker val="1"/>
        <c:axId val="103642624"/>
        <c:axId val="127323136"/>
      </c:lineChart>
      <c:catAx>
        <c:axId val="103642624"/>
        <c:scaling>
          <c:orientation val="minMax"/>
        </c:scaling>
        <c:axPos val="b"/>
        <c:numFmt formatCode="General" sourceLinked="1"/>
        <c:tickLblPos val="nextTo"/>
        <c:crossAx val="127323136"/>
        <c:crosses val="autoZero"/>
        <c:auto val="1"/>
        <c:lblAlgn val="ctr"/>
        <c:lblOffset val="100"/>
      </c:catAx>
      <c:valAx>
        <c:axId val="127323136"/>
        <c:scaling>
          <c:orientation val="minMax"/>
        </c:scaling>
        <c:axPos val="l"/>
        <c:majorGridlines/>
        <c:numFmt formatCode="General" sourceLinked="1"/>
        <c:tickLblPos val="nextTo"/>
        <c:crossAx val="103642624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plotArea>
      <c:layout/>
      <c:lineChart>
        <c:grouping val="standard"/>
        <c:ser>
          <c:idx val="0"/>
          <c:order val="0"/>
          <c:tx>
            <c:v>opcja kupna</c:v>
          </c:tx>
          <c:marker>
            <c:symbol val="none"/>
          </c:marker>
          <c:cat>
            <c:strRef>
              <c:f>Arkusz1!$A$2:$A$6</c:f>
              <c:strCach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niepewność</c:v>
                </c:pt>
              </c:strCache>
            </c:strRef>
          </c:cat>
          <c:val>
            <c:numRef>
              <c:f>Arkusz1!$B$2:$B$6</c:f>
              <c:numCache>
                <c:formatCode>General</c:formatCode>
                <c:ptCount val="5"/>
                <c:pt idx="0">
                  <c:v>0</c:v>
                </c:pt>
                <c:pt idx="1">
                  <c:v>3</c:v>
                </c:pt>
                <c:pt idx="2">
                  <c:v>8</c:v>
                </c:pt>
                <c:pt idx="3">
                  <c:v>9</c:v>
                </c:pt>
              </c:numCache>
            </c:numRef>
          </c:val>
        </c:ser>
        <c:ser>
          <c:idx val="1"/>
          <c:order val="1"/>
          <c:tx>
            <c:v>opcja sprzedaży</c:v>
          </c:tx>
          <c:marker>
            <c:symbol val="none"/>
          </c:marker>
          <c:cat>
            <c:strRef>
              <c:f>Arkusz1!$A$2:$A$6</c:f>
              <c:strCach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niepewność</c:v>
                </c:pt>
              </c:strCache>
            </c:strRef>
          </c:cat>
          <c:val>
            <c:numRef>
              <c:f>Arkusz1!$C$2:$C$6</c:f>
              <c:numCache>
                <c:formatCode>General</c:formatCode>
                <c:ptCount val="5"/>
                <c:pt idx="0">
                  <c:v>1</c:v>
                </c:pt>
                <c:pt idx="1">
                  <c:v>4</c:v>
                </c:pt>
                <c:pt idx="2">
                  <c:v>7</c:v>
                </c:pt>
                <c:pt idx="3">
                  <c:v>8</c:v>
                </c:pt>
              </c:numCache>
            </c:numRef>
          </c:val>
        </c:ser>
        <c:marker val="1"/>
        <c:axId val="133787648"/>
        <c:axId val="133789184"/>
      </c:lineChart>
      <c:catAx>
        <c:axId val="133787648"/>
        <c:scaling>
          <c:orientation val="minMax"/>
        </c:scaling>
        <c:axPos val="b"/>
        <c:numFmt formatCode="General" sourceLinked="1"/>
        <c:tickLblPos val="nextTo"/>
        <c:crossAx val="133789184"/>
        <c:crosses val="autoZero"/>
        <c:auto val="1"/>
        <c:lblAlgn val="ctr"/>
        <c:lblOffset val="100"/>
      </c:catAx>
      <c:valAx>
        <c:axId val="133789184"/>
        <c:scaling>
          <c:orientation val="minMax"/>
        </c:scaling>
        <c:axPos val="l"/>
        <c:majorGridlines/>
        <c:numFmt formatCode="General" sourceLinked="1"/>
        <c:tickLblPos val="nextTo"/>
        <c:crossAx val="133787648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plotArea>
      <c:layout/>
      <c:lineChart>
        <c:grouping val="standard"/>
        <c:ser>
          <c:idx val="0"/>
          <c:order val="0"/>
          <c:tx>
            <c:v>opcja sprzedaży</c:v>
          </c:tx>
          <c:marker>
            <c:symbol val="none"/>
          </c:marker>
          <c:cat>
            <c:strRef>
              <c:f>Arkusz1!$A$2:$A$6</c:f>
              <c:strCach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stopa wolna od ryzyka</c:v>
                </c:pt>
              </c:strCache>
            </c:strRef>
          </c:cat>
          <c:val>
            <c:numRef>
              <c:f>Arkusz1!$B$2:$B$6</c:f>
              <c:numCache>
                <c:formatCode>General</c:formatCode>
                <c:ptCount val="5"/>
                <c:pt idx="0">
                  <c:v>8</c:v>
                </c:pt>
                <c:pt idx="1">
                  <c:v>7</c:v>
                </c:pt>
                <c:pt idx="2">
                  <c:v>4</c:v>
                </c:pt>
                <c:pt idx="3">
                  <c:v>1</c:v>
                </c:pt>
              </c:numCache>
            </c:numRef>
          </c:val>
        </c:ser>
        <c:ser>
          <c:idx val="1"/>
          <c:order val="1"/>
          <c:tx>
            <c:v>opcja kupna</c:v>
          </c:tx>
          <c:marker>
            <c:symbol val="none"/>
          </c:marker>
          <c:cat>
            <c:strRef>
              <c:f>Arkusz1!$A$2:$A$6</c:f>
              <c:strCach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stopa wolna od ryzyka</c:v>
                </c:pt>
              </c:strCache>
            </c:strRef>
          </c:cat>
          <c:val>
            <c:numRef>
              <c:f>Arkusz1!$C$2:$C$6</c:f>
              <c:numCache>
                <c:formatCode>General</c:formatCode>
                <c:ptCount val="5"/>
                <c:pt idx="0">
                  <c:v>1</c:v>
                </c:pt>
                <c:pt idx="1">
                  <c:v>4</c:v>
                </c:pt>
                <c:pt idx="2">
                  <c:v>7</c:v>
                </c:pt>
                <c:pt idx="3">
                  <c:v>8</c:v>
                </c:pt>
              </c:numCache>
            </c:numRef>
          </c:val>
        </c:ser>
        <c:marker val="1"/>
        <c:axId val="138190848"/>
        <c:axId val="138193920"/>
      </c:lineChart>
      <c:catAx>
        <c:axId val="138190848"/>
        <c:scaling>
          <c:orientation val="minMax"/>
        </c:scaling>
        <c:axPos val="b"/>
        <c:numFmt formatCode="General" sourceLinked="1"/>
        <c:tickLblPos val="nextTo"/>
        <c:crossAx val="138193920"/>
        <c:crosses val="autoZero"/>
        <c:auto val="1"/>
        <c:lblAlgn val="ctr"/>
        <c:lblOffset val="100"/>
      </c:catAx>
      <c:valAx>
        <c:axId val="138193920"/>
        <c:scaling>
          <c:orientation val="minMax"/>
        </c:scaling>
        <c:axPos val="l"/>
        <c:majorGridlines/>
        <c:numFmt formatCode="General" sourceLinked="1"/>
        <c:tickLblPos val="nextTo"/>
        <c:crossAx val="138190848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plotArea>
      <c:layout/>
      <c:lineChart>
        <c:grouping val="standard"/>
        <c:ser>
          <c:idx val="0"/>
          <c:order val="0"/>
          <c:tx>
            <c:v>opcja kupna</c:v>
          </c:tx>
          <c:marker>
            <c:symbol val="none"/>
          </c:marker>
          <c:cat>
            <c:strRef>
              <c:f>Arkusz1!$A$2:$A$6</c:f>
              <c:strCach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dywidendy</c:v>
                </c:pt>
              </c:strCache>
            </c:strRef>
          </c:cat>
          <c:val>
            <c:numRef>
              <c:f>Arkusz1!$B$2:$B$6</c:f>
              <c:numCache>
                <c:formatCode>General</c:formatCode>
                <c:ptCount val="5"/>
                <c:pt idx="0">
                  <c:v>8</c:v>
                </c:pt>
                <c:pt idx="1">
                  <c:v>7</c:v>
                </c:pt>
                <c:pt idx="2">
                  <c:v>4</c:v>
                </c:pt>
                <c:pt idx="3">
                  <c:v>1</c:v>
                </c:pt>
              </c:numCache>
            </c:numRef>
          </c:val>
        </c:ser>
        <c:ser>
          <c:idx val="1"/>
          <c:order val="1"/>
          <c:tx>
            <c:v>opcja sprzedaży</c:v>
          </c:tx>
          <c:marker>
            <c:symbol val="none"/>
          </c:marker>
          <c:cat>
            <c:strRef>
              <c:f>Arkusz1!$A$2:$A$6</c:f>
              <c:strCach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dywidendy</c:v>
                </c:pt>
              </c:strCache>
            </c:strRef>
          </c:cat>
          <c:val>
            <c:numRef>
              <c:f>Arkusz1!$C$2:$C$6</c:f>
              <c:numCache>
                <c:formatCode>General</c:formatCode>
                <c:ptCount val="5"/>
                <c:pt idx="0">
                  <c:v>1</c:v>
                </c:pt>
                <c:pt idx="1">
                  <c:v>4</c:v>
                </c:pt>
                <c:pt idx="2">
                  <c:v>7</c:v>
                </c:pt>
                <c:pt idx="3">
                  <c:v>8</c:v>
                </c:pt>
              </c:numCache>
            </c:numRef>
          </c:val>
        </c:ser>
        <c:marker val="1"/>
        <c:axId val="127124224"/>
        <c:axId val="127125760"/>
      </c:lineChart>
      <c:catAx>
        <c:axId val="127124224"/>
        <c:scaling>
          <c:orientation val="minMax"/>
        </c:scaling>
        <c:axPos val="b"/>
        <c:numFmt formatCode="General" sourceLinked="1"/>
        <c:tickLblPos val="nextTo"/>
        <c:crossAx val="127125760"/>
        <c:crosses val="autoZero"/>
        <c:auto val="1"/>
        <c:lblAlgn val="ctr"/>
        <c:lblOffset val="100"/>
      </c:catAx>
      <c:valAx>
        <c:axId val="127125760"/>
        <c:scaling>
          <c:orientation val="minMax"/>
        </c:scaling>
        <c:axPos val="l"/>
        <c:majorGridlines/>
        <c:numFmt formatCode="General" sourceLinked="1"/>
        <c:tickLblPos val="nextTo"/>
        <c:crossAx val="127124224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8F2570-0C21-4F30-94E1-F08975A8567E}" type="datetimeFigureOut">
              <a:rPr lang="pl-PL" smtClean="0"/>
              <a:pPr/>
              <a:t>2013-12-09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70F0FD-584A-4E6A-A378-9FB385B02227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70F0FD-584A-4E6A-A378-9FB385B02227}" type="slidenum">
              <a:rPr lang="pl-PL" smtClean="0"/>
              <a:pPr/>
              <a:t>7</a:t>
            </a:fld>
            <a:endParaRPr lang="pl-P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0D5BB-980B-4752-A957-5CF9EE8863DB}" type="datetimeFigureOut">
              <a:rPr lang="pl-PL" smtClean="0"/>
              <a:pPr/>
              <a:t>2013-12-09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A7ECA-2329-4F03-8366-ACBCDE8A75A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0D5BB-980B-4752-A957-5CF9EE8863DB}" type="datetimeFigureOut">
              <a:rPr lang="pl-PL" smtClean="0"/>
              <a:pPr/>
              <a:t>2013-12-09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A7ECA-2329-4F03-8366-ACBCDE8A75A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0D5BB-980B-4752-A957-5CF9EE8863DB}" type="datetimeFigureOut">
              <a:rPr lang="pl-PL" smtClean="0"/>
              <a:pPr/>
              <a:t>2013-12-09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A7ECA-2329-4F03-8366-ACBCDE8A75A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0D5BB-980B-4752-A957-5CF9EE8863DB}" type="datetimeFigureOut">
              <a:rPr lang="pl-PL" smtClean="0"/>
              <a:pPr/>
              <a:t>2013-12-09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A7ECA-2329-4F03-8366-ACBCDE8A75A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0D5BB-980B-4752-A957-5CF9EE8863DB}" type="datetimeFigureOut">
              <a:rPr lang="pl-PL" smtClean="0"/>
              <a:pPr/>
              <a:t>2013-12-09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A7ECA-2329-4F03-8366-ACBCDE8A75A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0D5BB-980B-4752-A957-5CF9EE8863DB}" type="datetimeFigureOut">
              <a:rPr lang="pl-PL" smtClean="0"/>
              <a:pPr/>
              <a:t>2013-12-09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A7ECA-2329-4F03-8366-ACBCDE8A75A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0D5BB-980B-4752-A957-5CF9EE8863DB}" type="datetimeFigureOut">
              <a:rPr lang="pl-PL" smtClean="0"/>
              <a:pPr/>
              <a:t>2013-12-09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A7ECA-2329-4F03-8366-ACBCDE8A75A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0D5BB-980B-4752-A957-5CF9EE8863DB}" type="datetimeFigureOut">
              <a:rPr lang="pl-PL" smtClean="0"/>
              <a:pPr/>
              <a:t>2013-12-09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A7ECA-2329-4F03-8366-ACBCDE8A75A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0D5BB-980B-4752-A957-5CF9EE8863DB}" type="datetimeFigureOut">
              <a:rPr lang="pl-PL" smtClean="0"/>
              <a:pPr/>
              <a:t>2013-12-09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A7ECA-2329-4F03-8366-ACBCDE8A75A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0D5BB-980B-4752-A957-5CF9EE8863DB}" type="datetimeFigureOut">
              <a:rPr lang="pl-PL" smtClean="0"/>
              <a:pPr/>
              <a:t>2013-12-09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A7ECA-2329-4F03-8366-ACBCDE8A75A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0D5BB-980B-4752-A957-5CF9EE8863DB}" type="datetimeFigureOut">
              <a:rPr lang="pl-PL" smtClean="0"/>
              <a:pPr/>
              <a:t>2013-12-09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A7ECA-2329-4F03-8366-ACBCDE8A75A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30D5BB-980B-4752-A957-5CF9EE8863DB}" type="datetimeFigureOut">
              <a:rPr lang="pl-PL" smtClean="0"/>
              <a:pPr/>
              <a:t>2013-12-09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EA7ECA-2329-4F03-8366-ACBCDE8A75A6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CENY OPCJI- WPROWADZENIE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Opcje walutowe a kryzys finansowy 2008/2009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Firma zawiera opcje </a:t>
            </a:r>
            <a:r>
              <a:rPr lang="pl-PL" i="1" dirty="0" err="1" smtClean="0"/>
              <a:t>zerokosztowe</a:t>
            </a:r>
            <a:r>
              <a:rPr lang="pl-PL" dirty="0" smtClean="0"/>
              <a:t> tzn. wystawia i kupuje opcje</a:t>
            </a:r>
          </a:p>
          <a:p>
            <a:r>
              <a:rPr lang="pl-PL" dirty="0" smtClean="0"/>
              <a:t>Dokładnie firma nabywa opcje typu </a:t>
            </a:r>
            <a:r>
              <a:rPr lang="pl-PL" dirty="0" err="1" smtClean="0"/>
              <a:t>put</a:t>
            </a:r>
            <a:r>
              <a:rPr lang="pl-PL" dirty="0" smtClean="0"/>
              <a:t> (na sprzedaż) i wystawia opcje typu </a:t>
            </a:r>
            <a:r>
              <a:rPr lang="pl-PL" dirty="0" err="1" smtClean="0"/>
              <a:t>call</a:t>
            </a:r>
            <a:r>
              <a:rPr lang="pl-PL" dirty="0" smtClean="0"/>
              <a:t> (na kupno)</a:t>
            </a:r>
          </a:p>
          <a:p>
            <a:r>
              <a:rPr lang="pl-PL" dirty="0" smtClean="0"/>
              <a:t>Z tym że opcje były niesymetryczne opcja </a:t>
            </a:r>
            <a:r>
              <a:rPr lang="pl-PL" dirty="0" err="1" smtClean="0"/>
              <a:t>call</a:t>
            </a:r>
            <a:r>
              <a:rPr lang="pl-PL" dirty="0" smtClean="0"/>
              <a:t> opiewała na 2* większą pozycję niż </a:t>
            </a:r>
            <a:r>
              <a:rPr lang="pl-PL" dirty="0" err="1" smtClean="0"/>
              <a:t>put</a:t>
            </a:r>
            <a:r>
              <a:rPr lang="pl-PL" dirty="0" smtClean="0"/>
              <a:t>. 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Opcje walutowe, a kryzys finansowy 2008/2009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Przykładowa firma „X” sprzedaje opcję typu </a:t>
            </a:r>
            <a:r>
              <a:rPr lang="pl-PL" dirty="0" err="1" smtClean="0"/>
              <a:t>put</a:t>
            </a:r>
            <a:r>
              <a:rPr lang="pl-PL" dirty="0" smtClean="0"/>
              <a:t> na N$ po kursie „k” i jednocześnie kupuje opcję typu </a:t>
            </a:r>
            <a:r>
              <a:rPr lang="pl-PL" dirty="0" err="1" smtClean="0"/>
              <a:t>call</a:t>
            </a:r>
            <a:r>
              <a:rPr lang="pl-PL" dirty="0" smtClean="0"/>
              <a:t> na zakup 2*N$.</a:t>
            </a:r>
          </a:p>
          <a:p>
            <a:r>
              <a:rPr lang="pl-PL" dirty="0" smtClean="0"/>
              <a:t> PLN znacznie osłabił się, a więc kurs wyniósł k’ oraz </a:t>
            </a:r>
            <a:r>
              <a:rPr lang="pl-PL" dirty="0" err="1" smtClean="0"/>
              <a:t>k’&gt;k</a:t>
            </a:r>
            <a:endParaRPr lang="pl-PL" dirty="0" smtClean="0"/>
          </a:p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Opcje walutowe, a kryzys finansowy 2008/2009</a:t>
            </a:r>
            <a:endParaRPr lang="pl-PL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</p:nvPr>
        </p:nvGraphicFramePr>
        <p:xfrm>
          <a:off x="467544" y="1412776"/>
          <a:ext cx="8229600" cy="3296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Rok</a:t>
                      </a:r>
                      <a:r>
                        <a:rPr lang="pl-PL" baseline="0" dirty="0" smtClean="0"/>
                        <a:t> 2007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 smtClean="0"/>
                        <a:t>Firma 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Bank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Opcja</a:t>
                      </a:r>
                      <a:r>
                        <a:rPr lang="pl-PL" baseline="0" dirty="0" smtClean="0"/>
                        <a:t> </a:t>
                      </a:r>
                      <a:r>
                        <a:rPr lang="pl-PL" baseline="0" dirty="0" err="1" smtClean="0"/>
                        <a:t>put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Ma prawo sprzedać N$ po kursie ‘’k’’ </a:t>
                      </a:r>
                      <a:r>
                        <a:rPr lang="pl-PL" baseline="0" dirty="0" smtClean="0"/>
                        <a:t>w terminie 21 marca 2008 roku (</a:t>
                      </a:r>
                      <a:r>
                        <a:rPr lang="pl-PL" b="1" baseline="0" dirty="0" smtClean="0"/>
                        <a:t>nabywca opcji</a:t>
                      </a:r>
                      <a:r>
                        <a:rPr lang="pl-PL" baseline="0" dirty="0" smtClean="0"/>
                        <a:t>)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Na życzenie firmy X zobowiązuje się sprzedać N$ po kursie ‘’k’’</a:t>
                      </a:r>
                      <a:r>
                        <a:rPr lang="pl-PL" baseline="0" dirty="0" smtClean="0"/>
                        <a:t> w terminie 21 marca 2008 roku (</a:t>
                      </a:r>
                      <a:r>
                        <a:rPr lang="pl-PL" b="1" baseline="0" dirty="0" smtClean="0"/>
                        <a:t>wystawca opcji</a:t>
                      </a:r>
                      <a:r>
                        <a:rPr lang="pl-PL" baseline="0" dirty="0" smtClean="0"/>
                        <a:t>)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Opcja </a:t>
                      </a:r>
                      <a:r>
                        <a:rPr lang="pl-PL" dirty="0" err="1" smtClean="0"/>
                        <a:t>call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 smtClean="0"/>
                        <a:t>Na życzenie banku firma X zobowiązuje się kupić 2*N$ po kursie ‘’k’’</a:t>
                      </a:r>
                      <a:r>
                        <a:rPr lang="pl-PL" baseline="0" dirty="0" smtClean="0"/>
                        <a:t> w terminie 21 marca 2008 roku (</a:t>
                      </a:r>
                      <a:r>
                        <a:rPr lang="pl-PL" b="1" baseline="0" dirty="0" smtClean="0"/>
                        <a:t>wystawca opcji</a:t>
                      </a:r>
                      <a:r>
                        <a:rPr lang="pl-PL" baseline="0" dirty="0" smtClean="0"/>
                        <a:t>)</a:t>
                      </a:r>
                      <a:endParaRPr lang="pl-PL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 smtClean="0"/>
                        <a:t>Ma prawo kupić 2*N$ po kursie ‘’k’’ </a:t>
                      </a:r>
                      <a:r>
                        <a:rPr lang="pl-PL" baseline="0" dirty="0" smtClean="0"/>
                        <a:t>w terminie 21 marca 2008 roku </a:t>
                      </a:r>
                      <a:r>
                        <a:rPr lang="pl-PL" dirty="0" smtClean="0"/>
                        <a:t> </a:t>
                      </a:r>
                      <a:r>
                        <a:rPr lang="pl-PL" baseline="0" dirty="0" smtClean="0"/>
                        <a:t>(</a:t>
                      </a:r>
                      <a:r>
                        <a:rPr lang="pl-PL" b="1" baseline="0" dirty="0" smtClean="0"/>
                        <a:t>nabywca opcji</a:t>
                      </a:r>
                      <a:r>
                        <a:rPr lang="pl-PL" baseline="0" dirty="0" smtClean="0"/>
                        <a:t>)</a:t>
                      </a:r>
                      <a:endParaRPr lang="pl-PL" dirty="0" smtClean="0"/>
                    </a:p>
                    <a:p>
                      <a:endParaRPr lang="pl-PL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Jak Firma X traci na opcjach walutowych w latach 2008-2009</a:t>
            </a:r>
            <a:endParaRPr lang="pl-PL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66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21</a:t>
                      </a:r>
                      <a:r>
                        <a:rPr lang="pl-PL" baseline="0" dirty="0" smtClean="0"/>
                        <a:t> marca</a:t>
                      </a:r>
                      <a:r>
                        <a:rPr lang="pl-PL" dirty="0" smtClean="0"/>
                        <a:t> 2008 (</a:t>
                      </a:r>
                      <a:r>
                        <a:rPr lang="pl-PL" dirty="0" err="1" smtClean="0"/>
                        <a:t>kurs=k’&gt;k</a:t>
                      </a:r>
                      <a:r>
                        <a:rPr lang="pl-PL" dirty="0" smtClean="0"/>
                        <a:t>)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Firma X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Bank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Opcja </a:t>
                      </a:r>
                      <a:r>
                        <a:rPr lang="pl-PL" dirty="0" err="1" smtClean="0"/>
                        <a:t>put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Firmie X nie opłaca się sprzedać N$</a:t>
                      </a:r>
                      <a:r>
                        <a:rPr lang="pl-PL" baseline="0" dirty="0" smtClean="0"/>
                        <a:t> po cenie ‘’k’’, więc firma nie wykonuje opcji </a:t>
                      </a:r>
                      <a:r>
                        <a:rPr lang="pl-PL" b="1" baseline="0" dirty="0" smtClean="0"/>
                        <a:t>(wychodzi tu na 0)</a:t>
                      </a:r>
                      <a:endParaRPr lang="pl-P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b="1" baseline="0" dirty="0" smtClean="0"/>
                        <a:t>(wychodzi tu na 0)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Opcja </a:t>
                      </a:r>
                      <a:r>
                        <a:rPr lang="pl-PL" dirty="0" err="1" smtClean="0"/>
                        <a:t>call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Ponieważ bank</a:t>
                      </a:r>
                      <a:r>
                        <a:rPr lang="pl-PL" baseline="0" dirty="0" smtClean="0"/>
                        <a:t> wykonuje opcję firma musi sprzedać jej 2*N$ po kursie ‘’k’’. Wcześniej musi kupić 2*N$ po kursie k’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b="1" dirty="0" smtClean="0"/>
                        <a:t>(Traci (</a:t>
                      </a:r>
                      <a:r>
                        <a:rPr lang="pl-PL" b="1" dirty="0" err="1" smtClean="0"/>
                        <a:t>k’-k</a:t>
                      </a:r>
                      <a:r>
                        <a:rPr lang="pl-PL" b="1" dirty="0" smtClean="0"/>
                        <a:t>)*2*N)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Bank wykonuje opcję i kupuje 2*N$ po kursie ‘’k’’ i sprzedaje je po cenie rynkowej </a:t>
                      </a:r>
                    </a:p>
                    <a:p>
                      <a:r>
                        <a:rPr lang="pl-PL" b="1" dirty="0" smtClean="0"/>
                        <a:t>(Zarabia (</a:t>
                      </a:r>
                      <a:r>
                        <a:rPr lang="pl-PL" b="1" dirty="0" err="1" smtClean="0"/>
                        <a:t>k’-k</a:t>
                      </a:r>
                      <a:r>
                        <a:rPr lang="pl-PL" b="1" dirty="0" smtClean="0"/>
                        <a:t>)*2*N)</a:t>
                      </a:r>
                      <a:endParaRPr lang="pl-PL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Bilans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b="1" dirty="0" smtClean="0"/>
                        <a:t>-(</a:t>
                      </a:r>
                      <a:r>
                        <a:rPr lang="pl-PL" b="1" dirty="0" err="1" smtClean="0"/>
                        <a:t>k’-k</a:t>
                      </a:r>
                      <a:r>
                        <a:rPr lang="pl-PL" b="1" dirty="0" smtClean="0"/>
                        <a:t>) )*2*N</a:t>
                      </a:r>
                      <a:endParaRPr lang="pl-P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b="1" dirty="0" smtClean="0"/>
                        <a:t>+(</a:t>
                      </a:r>
                      <a:r>
                        <a:rPr lang="pl-PL" b="1" dirty="0" err="1" smtClean="0"/>
                        <a:t>k’-k</a:t>
                      </a:r>
                      <a:r>
                        <a:rPr lang="pl-PL" b="1" dirty="0" smtClean="0"/>
                        <a:t>) )*2*N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Opcje na akcje - świat</a:t>
            </a:r>
            <a:endParaRPr lang="pl-PL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CZYNNIKI KSZTAŁTUJĄCE CENY OPCJI NA AKCJE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Aktualna cena akcji</a:t>
            </a:r>
          </a:p>
          <a:p>
            <a:r>
              <a:rPr lang="pl-PL" dirty="0" smtClean="0"/>
              <a:t>Cena wykonania</a:t>
            </a:r>
          </a:p>
          <a:p>
            <a:r>
              <a:rPr lang="pl-PL" dirty="0" smtClean="0"/>
              <a:t>Czas pozostający do wygaśnięcia opcji</a:t>
            </a:r>
          </a:p>
          <a:p>
            <a:r>
              <a:rPr lang="pl-PL" dirty="0" smtClean="0"/>
              <a:t>Niepewność cen akcji (zmienność, rozrzut)</a:t>
            </a:r>
          </a:p>
          <a:p>
            <a:r>
              <a:rPr lang="pl-PL" dirty="0" smtClean="0"/>
              <a:t>Stopa wolna od ryzyka</a:t>
            </a:r>
          </a:p>
          <a:p>
            <a:r>
              <a:rPr lang="pl-PL" dirty="0" smtClean="0"/>
              <a:t>Dywidendy spodziewane w okresie ważności opcji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Cena opcji, a cena akcji</a:t>
            </a:r>
            <a:endParaRPr lang="pl-PL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Cena opcji, a cena akcji (cena wykonania jest </a:t>
            </a:r>
            <a:r>
              <a:rPr lang="pl-PL" dirty="0" err="1" smtClean="0"/>
              <a:t>ustalona=c</a:t>
            </a:r>
            <a:r>
              <a:rPr lang="pl-PL" dirty="0" smtClean="0"/>
              <a:t>)</a:t>
            </a:r>
            <a:endParaRPr lang="pl-PL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759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Zakładamy „</a:t>
                      </a:r>
                      <a:r>
                        <a:rPr lang="pl-PL" dirty="0" err="1" smtClean="0"/>
                        <a:t>m&lt;w</a:t>
                      </a:r>
                      <a:r>
                        <a:rPr lang="pl-PL" dirty="0" smtClean="0"/>
                        <a:t>”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Opcja kupna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Opcja sprzedaży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Akcje są tanie (kosztują „m”)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Nie wykonamy opcji </a:t>
                      </a:r>
                      <a:r>
                        <a:rPr lang="pl-PL" b="1" dirty="0" smtClean="0"/>
                        <a:t>(mamy 0)</a:t>
                      </a:r>
                    </a:p>
                    <a:p>
                      <a:r>
                        <a:rPr lang="pl-PL" b="0" dirty="0" smtClean="0"/>
                        <a:t>Wykonamy opcję</a:t>
                      </a:r>
                    </a:p>
                    <a:p>
                      <a:r>
                        <a:rPr lang="pl-PL" b="1" dirty="0" smtClean="0"/>
                        <a:t>(mamy m-c )</a:t>
                      </a:r>
                    </a:p>
                    <a:p>
                      <a:r>
                        <a:rPr lang="pl-PL" b="0" dirty="0" smtClean="0"/>
                        <a:t>Ostatecznie</a:t>
                      </a:r>
                    </a:p>
                    <a:p>
                      <a:r>
                        <a:rPr lang="pl-PL" b="1" dirty="0" smtClean="0"/>
                        <a:t>Zarobimy = max(m-c,0)</a:t>
                      </a:r>
                      <a:endParaRPr lang="pl-P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Nie wykonamy opcji </a:t>
                      </a:r>
                      <a:r>
                        <a:rPr lang="pl-PL" b="1" dirty="0" smtClean="0"/>
                        <a:t>(mamy 0)</a:t>
                      </a:r>
                    </a:p>
                    <a:p>
                      <a:r>
                        <a:rPr lang="pl-PL" b="0" dirty="0" smtClean="0"/>
                        <a:t>Wykonamy opcję</a:t>
                      </a:r>
                    </a:p>
                    <a:p>
                      <a:r>
                        <a:rPr lang="pl-PL" b="1" dirty="0" smtClean="0"/>
                        <a:t>(mamy c-m )</a:t>
                      </a:r>
                    </a:p>
                    <a:p>
                      <a:r>
                        <a:rPr lang="pl-PL" b="0" dirty="0" smtClean="0"/>
                        <a:t>Ostatecznie</a:t>
                      </a:r>
                    </a:p>
                    <a:p>
                      <a:r>
                        <a:rPr lang="pl-PL" b="1" dirty="0" smtClean="0"/>
                        <a:t>Zarobimy = max(c-m,0)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Akcje</a:t>
                      </a:r>
                      <a:r>
                        <a:rPr lang="pl-PL" baseline="0" dirty="0" smtClean="0"/>
                        <a:t> są drogie (kosztują „w”)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Nie wykonamy opcji </a:t>
                      </a:r>
                      <a:r>
                        <a:rPr lang="pl-PL" b="1" dirty="0" smtClean="0"/>
                        <a:t>(mamy 0)</a:t>
                      </a:r>
                    </a:p>
                    <a:p>
                      <a:r>
                        <a:rPr lang="pl-PL" b="0" dirty="0" smtClean="0"/>
                        <a:t>Wykonamy opcję</a:t>
                      </a:r>
                    </a:p>
                    <a:p>
                      <a:r>
                        <a:rPr lang="pl-PL" b="1" dirty="0" smtClean="0"/>
                        <a:t>(mamy w-c)</a:t>
                      </a:r>
                    </a:p>
                    <a:p>
                      <a:r>
                        <a:rPr lang="pl-PL" b="0" dirty="0" smtClean="0"/>
                        <a:t>Ostatecznie</a:t>
                      </a:r>
                    </a:p>
                    <a:p>
                      <a:r>
                        <a:rPr lang="pl-PL" b="1" dirty="0" smtClean="0"/>
                        <a:t>Zarobimy = max(w-c,0)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Nie wykonamy opcji </a:t>
                      </a:r>
                      <a:r>
                        <a:rPr lang="pl-PL" b="1" dirty="0" smtClean="0"/>
                        <a:t>(mamy 0)</a:t>
                      </a:r>
                    </a:p>
                    <a:p>
                      <a:r>
                        <a:rPr lang="pl-PL" b="0" dirty="0" smtClean="0"/>
                        <a:t>Wykonamy opcję</a:t>
                      </a:r>
                    </a:p>
                    <a:p>
                      <a:r>
                        <a:rPr lang="pl-PL" b="1" dirty="0" smtClean="0"/>
                        <a:t>(mamy c-w)</a:t>
                      </a:r>
                    </a:p>
                    <a:p>
                      <a:r>
                        <a:rPr lang="pl-PL" b="0" dirty="0" smtClean="0"/>
                        <a:t>Ostatecznie</a:t>
                      </a:r>
                    </a:p>
                    <a:p>
                      <a:r>
                        <a:rPr lang="pl-PL" b="1" dirty="0" smtClean="0"/>
                        <a:t>Zarobimy = max(c-w,0)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b="1" baseline="0" dirty="0" smtClean="0"/>
                        <a:t>Im akcje są droższe tym więcej  zarabiamy na opcjach</a:t>
                      </a:r>
                      <a:endParaRPr lang="pl-PL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b="1" baseline="0" dirty="0" smtClean="0"/>
                        <a:t>Im akcje są droższe tym mniej zarabiamy na opcjach</a:t>
                      </a:r>
                      <a:endParaRPr lang="pl-PL" b="1" dirty="0" smtClean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Cena opcji, a cena wykonania</a:t>
            </a:r>
            <a:endParaRPr lang="pl-PL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Cena opcji, a cena wykonania (cena akcji jest ustalona = a)</a:t>
            </a:r>
            <a:endParaRPr lang="pl-PL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662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Zakładamy „</a:t>
                      </a:r>
                      <a:r>
                        <a:rPr lang="pl-PL" dirty="0" err="1" smtClean="0"/>
                        <a:t>m&lt;w</a:t>
                      </a:r>
                      <a:r>
                        <a:rPr lang="pl-PL" dirty="0" smtClean="0"/>
                        <a:t>”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Opcja kupna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Opcja sprzedaży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Cena wykonania jest mała „m”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Nie wykonamy opcji </a:t>
                      </a:r>
                      <a:r>
                        <a:rPr lang="pl-PL" b="1" dirty="0" smtClean="0"/>
                        <a:t>(mamy 0)</a:t>
                      </a:r>
                    </a:p>
                    <a:p>
                      <a:r>
                        <a:rPr lang="pl-PL" b="0" dirty="0" smtClean="0"/>
                        <a:t>Wykonamy opcję</a:t>
                      </a:r>
                    </a:p>
                    <a:p>
                      <a:r>
                        <a:rPr lang="pl-PL" b="1" dirty="0" smtClean="0"/>
                        <a:t>(mamy a-m )</a:t>
                      </a:r>
                      <a:endParaRPr lang="pl-P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Nie wykonamy opcji </a:t>
                      </a:r>
                      <a:r>
                        <a:rPr lang="pl-PL" b="1" dirty="0" smtClean="0"/>
                        <a:t>(mamy 0)</a:t>
                      </a:r>
                    </a:p>
                    <a:p>
                      <a:r>
                        <a:rPr lang="pl-PL" b="0" dirty="0" smtClean="0"/>
                        <a:t>Wykonamy opcję</a:t>
                      </a:r>
                    </a:p>
                    <a:p>
                      <a:r>
                        <a:rPr lang="pl-PL" b="1" dirty="0" smtClean="0"/>
                        <a:t>(mamy m-a )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Cena wykonania jest </a:t>
                      </a:r>
                      <a:r>
                        <a:rPr lang="pl-PL" baseline="0" dirty="0" smtClean="0"/>
                        <a:t>wysoka „w”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Nie wykonamy opcji </a:t>
                      </a:r>
                      <a:r>
                        <a:rPr lang="pl-PL" b="1" dirty="0" smtClean="0"/>
                        <a:t>(mamy 0)</a:t>
                      </a:r>
                    </a:p>
                    <a:p>
                      <a:r>
                        <a:rPr lang="pl-PL" b="0" dirty="0" smtClean="0"/>
                        <a:t>Wykonamy opcję</a:t>
                      </a:r>
                    </a:p>
                    <a:p>
                      <a:r>
                        <a:rPr lang="pl-PL" b="1" dirty="0" smtClean="0"/>
                        <a:t>(mamy a-w)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Nie wykonamy opcji </a:t>
                      </a:r>
                      <a:r>
                        <a:rPr lang="pl-PL" b="1" dirty="0" smtClean="0"/>
                        <a:t>(mamy 0)</a:t>
                      </a:r>
                    </a:p>
                    <a:p>
                      <a:r>
                        <a:rPr lang="pl-PL" b="0" dirty="0" smtClean="0"/>
                        <a:t>Wykonamy opcję</a:t>
                      </a:r>
                    </a:p>
                    <a:p>
                      <a:r>
                        <a:rPr lang="pl-PL" b="1" dirty="0" smtClean="0"/>
                        <a:t>(mamy w-a)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b="1" baseline="0" dirty="0" smtClean="0"/>
                        <a:t>Im większa cena wykonania tym mniej zarabiamy na opcjach</a:t>
                      </a:r>
                      <a:endParaRPr lang="pl-PL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b="1" baseline="0" dirty="0" smtClean="0"/>
                        <a:t>Im większa cena wykonania tym więcej zarabiamy na opcjach</a:t>
                      </a:r>
                      <a:endParaRPr lang="pl-PL" b="1" dirty="0" smtClean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Terminologia</a:t>
            </a:r>
            <a:endParaRPr lang="pl-PL" dirty="0"/>
          </a:p>
        </p:txBody>
      </p:sp>
      <p:graphicFrame>
        <p:nvGraphicFramePr>
          <p:cNvPr id="5" name="Symbol zastępczy zawartości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257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8536"/>
                <a:gridCol w="6491064"/>
              </a:tblGrid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Pojęcie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Znaczenie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 smtClean="0"/>
                        <a:t>Cena opcji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Bezzwrotna</a:t>
                      </a:r>
                      <a:r>
                        <a:rPr lang="pl-PL" baseline="0" dirty="0" smtClean="0"/>
                        <a:t> opłata którą nabywca płaci wystawcy, lub w przypadku rynku wtórnego poprzedniemu posiadaczowi.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 smtClean="0"/>
                        <a:t>Cena wykonania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baseline="0" dirty="0" smtClean="0"/>
                        <a:t>Umówiona cena aktywa pierwotnego w przypadku realizacji opcji 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Data </a:t>
                      </a:r>
                      <a:r>
                        <a:rPr lang="pl-PL" dirty="0" smtClean="0"/>
                        <a:t>wygaśnięcia</a:t>
                      </a:r>
                    </a:p>
                    <a:p>
                      <a:r>
                        <a:rPr lang="pl-PL" smtClean="0"/>
                        <a:t>(termin wykonania)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Termin lub przedział</a:t>
                      </a:r>
                      <a:r>
                        <a:rPr lang="pl-PL" baseline="0" dirty="0" smtClean="0"/>
                        <a:t> czasowy w którym opcja może być zrealizowana </a:t>
                      </a:r>
                      <a:endParaRPr lang="pl-PL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Cena opcji, a termin wykonania</a:t>
            </a:r>
            <a:endParaRPr lang="pl-PL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Cena opcji, a termin wykonania (wykres wykresem ale…)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l-PL" dirty="0" smtClean="0"/>
              <a:t>W przypadku opcji amerykańskich dodatnia zależność wynika z faktu że posiadacz opcji o późniejszym terminie wykonania ma większe możliwości niż ten o krótszym terminie, więc zależność jest oczywista.</a:t>
            </a:r>
          </a:p>
          <a:p>
            <a:r>
              <a:rPr lang="pl-PL" dirty="0" smtClean="0"/>
              <a:t>Co innego opcja europejska, bo ją wykonujemy wyłącznie w dniu wykonania.</a:t>
            </a:r>
          </a:p>
          <a:p>
            <a:r>
              <a:rPr lang="pl-PL" dirty="0" smtClean="0"/>
              <a:t>Zależność z natury jest rosnąca, ale w szczególnym przypadku może ulec odwróceniu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Cena opcji, a termin wykonania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l-PL" dirty="0" smtClean="0"/>
              <a:t>Np.. Mamy </a:t>
            </a:r>
            <a:r>
              <a:rPr lang="pl-PL" u="sng" dirty="0" smtClean="0"/>
              <a:t>opcję kupna </a:t>
            </a:r>
            <a:r>
              <a:rPr lang="pl-PL" dirty="0" smtClean="0"/>
              <a:t>na akcję </a:t>
            </a:r>
            <a:r>
              <a:rPr lang="pl-PL" b="1" dirty="0" smtClean="0"/>
              <a:t>z terminem wygaśnięcia za miesiąc </a:t>
            </a:r>
          </a:p>
          <a:p>
            <a:r>
              <a:rPr lang="pl-PL" dirty="0" smtClean="0"/>
              <a:t>I tę samą opcję ale z </a:t>
            </a:r>
            <a:r>
              <a:rPr lang="pl-PL" b="1" dirty="0" smtClean="0"/>
              <a:t>terminem wygaśnięcia za dwa miesiące </a:t>
            </a:r>
          </a:p>
          <a:p>
            <a:r>
              <a:rPr lang="pl-PL" dirty="0" smtClean="0"/>
              <a:t>W międzyczasie za 6 tygodni spodziewana jest </a:t>
            </a:r>
            <a:r>
              <a:rPr lang="pl-PL" b="1" dirty="0" smtClean="0"/>
              <a:t>dywidenda</a:t>
            </a:r>
          </a:p>
          <a:p>
            <a:r>
              <a:rPr lang="pl-PL" dirty="0" smtClean="0"/>
              <a:t>To spowoduje spadek cen za 6 tygodni, a więc </a:t>
            </a:r>
            <a:r>
              <a:rPr lang="pl-PL" b="1" dirty="0" smtClean="0"/>
              <a:t>za 2 miesiące ceny akcji spadną w stosunku do cen za miesiąc</a:t>
            </a:r>
          </a:p>
          <a:p>
            <a:r>
              <a:rPr lang="pl-PL" b="1" dirty="0" smtClean="0"/>
              <a:t>Więc posiadacz opcji europejskiej o dłuższym terminie wygaśnięcia zarobi mniej niż ten z krótszym terminem.</a:t>
            </a:r>
            <a:endParaRPr lang="pl-PL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Cena opcji, a niepewność</a:t>
            </a:r>
            <a:endParaRPr lang="pl-PL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778098"/>
          </a:xfrm>
        </p:spPr>
        <p:txBody>
          <a:bodyPr/>
          <a:lstStyle/>
          <a:p>
            <a:r>
              <a:rPr lang="pl-PL" dirty="0" smtClean="0"/>
              <a:t>Cena opcji, a niepewność</a:t>
            </a:r>
            <a:endParaRPr lang="pl-PL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</p:nvPr>
        </p:nvGraphicFramePr>
        <p:xfrm>
          <a:off x="251520" y="1268760"/>
          <a:ext cx="8640963" cy="25012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0321"/>
                <a:gridCol w="2880321"/>
                <a:gridCol w="2880321"/>
              </a:tblGrid>
              <a:tr h="653405">
                <a:tc>
                  <a:txBody>
                    <a:bodyPr/>
                    <a:lstStyle/>
                    <a:p>
                      <a:r>
                        <a:rPr lang="pl-PL" dirty="0" smtClean="0"/>
                        <a:t>Akcje</a:t>
                      </a:r>
                      <a:r>
                        <a:rPr lang="pl-PL" baseline="0" dirty="0" smtClean="0"/>
                        <a:t> podatne</a:t>
                      </a:r>
                      <a:r>
                        <a:rPr lang="pl-PL" dirty="0" smtClean="0"/>
                        <a:t> na duże fluktuacje cen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Opcja kupna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Opcja sprzedaży</a:t>
                      </a:r>
                      <a:endParaRPr lang="pl-PL" dirty="0"/>
                    </a:p>
                  </a:txBody>
                  <a:tcPr/>
                </a:tc>
              </a:tr>
              <a:tr h="933437">
                <a:tc>
                  <a:txBody>
                    <a:bodyPr/>
                    <a:lstStyle/>
                    <a:p>
                      <a:r>
                        <a:rPr lang="pl-PL" dirty="0" smtClean="0"/>
                        <a:t>Ceny radykalnie przekroczą</a:t>
                      </a:r>
                      <a:r>
                        <a:rPr lang="pl-PL" baseline="0" dirty="0" smtClean="0"/>
                        <a:t> cenę wykonania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Wykonuje opcję i </a:t>
                      </a:r>
                      <a:r>
                        <a:rPr lang="pl-PL" b="1" u="sng" dirty="0" smtClean="0"/>
                        <a:t>znacznie zarabia</a:t>
                      </a:r>
                      <a:r>
                        <a:rPr lang="pl-PL" u="sng" dirty="0" smtClean="0"/>
                        <a:t> </a:t>
                      </a:r>
                      <a:r>
                        <a:rPr lang="pl-PL" dirty="0" smtClean="0"/>
                        <a:t>na różnicach cen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Nie wykonuje opcji, więc tyle traci co zapłacił</a:t>
                      </a:r>
                      <a:r>
                        <a:rPr lang="pl-PL" baseline="0" dirty="0" smtClean="0"/>
                        <a:t> za opcję</a:t>
                      </a:r>
                      <a:endParaRPr lang="pl-PL" dirty="0"/>
                    </a:p>
                  </a:txBody>
                  <a:tcPr/>
                </a:tc>
              </a:tr>
              <a:tr h="9144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 smtClean="0"/>
                        <a:t>Ceny radykalnie spadną poniżej ceny wykonania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 smtClean="0"/>
                        <a:t>Nie wykonuje opcji, więc tyle traci co zapłacił</a:t>
                      </a:r>
                      <a:r>
                        <a:rPr lang="pl-PL" baseline="0" dirty="0" smtClean="0"/>
                        <a:t> za opcję</a:t>
                      </a:r>
                      <a:endParaRPr lang="pl-PL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 smtClean="0"/>
                        <a:t>Wykonuje opcję i </a:t>
                      </a:r>
                      <a:r>
                        <a:rPr lang="pl-PL" b="1" u="sng" dirty="0" smtClean="0"/>
                        <a:t>znacznie zarabia</a:t>
                      </a:r>
                      <a:r>
                        <a:rPr lang="pl-PL" u="sng" dirty="0" smtClean="0"/>
                        <a:t> </a:t>
                      </a:r>
                      <a:r>
                        <a:rPr lang="pl-PL" dirty="0" smtClean="0"/>
                        <a:t>na różnicach cen</a:t>
                      </a:r>
                    </a:p>
                    <a:p>
                      <a:endParaRPr lang="pl-PL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Symbol zastępczy zawartości 3"/>
          <p:cNvGraphicFramePr>
            <a:graphicFrameLocks/>
          </p:cNvGraphicFramePr>
          <p:nvPr/>
        </p:nvGraphicFramePr>
        <p:xfrm>
          <a:off x="251520" y="3933056"/>
          <a:ext cx="8640960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0320"/>
                <a:gridCol w="2880320"/>
                <a:gridCol w="2880320"/>
              </a:tblGrid>
              <a:tr h="619667">
                <a:tc>
                  <a:txBody>
                    <a:bodyPr/>
                    <a:lstStyle/>
                    <a:p>
                      <a:r>
                        <a:rPr lang="pl-PL" dirty="0" smtClean="0"/>
                        <a:t>Akcje</a:t>
                      </a:r>
                      <a:r>
                        <a:rPr lang="pl-PL" baseline="0" dirty="0" smtClean="0"/>
                        <a:t> podatne</a:t>
                      </a:r>
                      <a:r>
                        <a:rPr lang="pl-PL" dirty="0" smtClean="0"/>
                        <a:t> na niewielkie fluktuacje cen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Opcja kupna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Opcja sprzedaży</a:t>
                      </a:r>
                      <a:endParaRPr lang="pl-PL" dirty="0"/>
                    </a:p>
                  </a:txBody>
                  <a:tcPr/>
                </a:tc>
              </a:tr>
              <a:tr h="885239">
                <a:tc>
                  <a:txBody>
                    <a:bodyPr/>
                    <a:lstStyle/>
                    <a:p>
                      <a:r>
                        <a:rPr lang="pl-PL" smtClean="0"/>
                        <a:t>Ceny nieznacznie przekroczą</a:t>
                      </a:r>
                      <a:r>
                        <a:rPr lang="pl-PL" baseline="0" smtClean="0"/>
                        <a:t> </a:t>
                      </a:r>
                      <a:r>
                        <a:rPr lang="pl-PL" baseline="0" dirty="0" smtClean="0"/>
                        <a:t>cenę wykonania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Wykonuje opcję i </a:t>
                      </a:r>
                      <a:r>
                        <a:rPr lang="pl-PL" b="1" u="sng" dirty="0" smtClean="0"/>
                        <a:t>nieznacznie zarabia </a:t>
                      </a:r>
                      <a:r>
                        <a:rPr lang="pl-PL" dirty="0" smtClean="0"/>
                        <a:t>na różnicach cen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Nie wykonuje opcji, więc tyle traci co zapłacił</a:t>
                      </a:r>
                      <a:r>
                        <a:rPr lang="pl-PL" baseline="0" dirty="0" smtClean="0"/>
                        <a:t> za opcję</a:t>
                      </a:r>
                      <a:endParaRPr lang="pl-PL" u="sng" dirty="0"/>
                    </a:p>
                  </a:txBody>
                  <a:tcPr/>
                </a:tc>
              </a:tr>
              <a:tr h="108738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 smtClean="0"/>
                        <a:t>Ceny nieznacznie spadną poniżej ceny wykonania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 smtClean="0"/>
                        <a:t>Nie wykonuje opcji, więc tyle traci co zapłacił</a:t>
                      </a:r>
                      <a:r>
                        <a:rPr lang="pl-PL" baseline="0" dirty="0" smtClean="0"/>
                        <a:t> za opcję</a:t>
                      </a:r>
                      <a:endParaRPr lang="pl-PL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 smtClean="0"/>
                        <a:t>Wykonuje opcję i </a:t>
                      </a:r>
                      <a:r>
                        <a:rPr lang="pl-PL" b="1" u="sng" dirty="0" smtClean="0"/>
                        <a:t>nieznacznie</a:t>
                      </a:r>
                      <a:r>
                        <a:rPr lang="pl-PL" b="1" u="sng" baseline="0" dirty="0" smtClean="0"/>
                        <a:t> </a:t>
                      </a:r>
                      <a:r>
                        <a:rPr lang="pl-PL" b="1" u="sng" dirty="0" smtClean="0"/>
                        <a:t>zarabia</a:t>
                      </a:r>
                      <a:r>
                        <a:rPr lang="pl-PL" dirty="0" smtClean="0"/>
                        <a:t> na różnicach cen</a:t>
                      </a:r>
                    </a:p>
                    <a:p>
                      <a:endParaRPr lang="pl-PL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Cena opcji, a stopa wolna od ryzyka</a:t>
            </a:r>
            <a:endParaRPr lang="pl-PL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Cena opcji, a stopa wolna od ryzyka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l-PL" dirty="0" smtClean="0"/>
              <a:t>Większa stopa wolna od ryzyka oznacza większą stopę zwrotu cen akcji (np. sprzedając akcje i inwestując w lokatę po stopie większej otrzymamy więcej). Daje to zysk dla posiadacza opcji kupna, a stratę dla posiadacza opcji sprzedaży.</a:t>
            </a:r>
          </a:p>
          <a:p>
            <a:r>
              <a:rPr lang="pl-PL" dirty="0" smtClean="0"/>
              <a:t>Ale jednocześnie zmniejsza się wartość przyszłych przypływów pieniężnych). Ma to jednak mniejsze znaczenie.  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Cena opcji, a stopa wolna od ryzyka</a:t>
            </a:r>
            <a:endParaRPr lang="pl-PL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363273" cy="2748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5147"/>
                <a:gridCol w="3229063"/>
                <a:gridCol w="3229063"/>
              </a:tblGrid>
              <a:tr h="370840"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Opcja kupna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Opcja sprzedaży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Mniejsza</a:t>
                      </a:r>
                      <a:r>
                        <a:rPr lang="pl-PL" baseline="0" dirty="0" smtClean="0"/>
                        <a:t> stopa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Sprzedając</a:t>
                      </a:r>
                      <a:r>
                        <a:rPr lang="pl-PL" baseline="0" dirty="0" smtClean="0"/>
                        <a:t> akcje można umieścić zysk na niższy procent. Wtedy cena akcji maleje, a więc opcji również 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 smtClean="0"/>
                        <a:t>Sprzedając</a:t>
                      </a:r>
                      <a:r>
                        <a:rPr lang="pl-PL" baseline="0" dirty="0" smtClean="0"/>
                        <a:t> akcje można umieścić zysk na niższy procent. Wtedy cena akcji maleje , a więc cena opcji rośnie. </a:t>
                      </a:r>
                      <a:endParaRPr lang="pl-PL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Większa stopa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 smtClean="0"/>
                        <a:t>Sprzedając</a:t>
                      </a:r>
                      <a:r>
                        <a:rPr lang="pl-PL" baseline="0" dirty="0" smtClean="0"/>
                        <a:t> akcje można umieścić zysk na wyższy procent. Wtedy cena akcji rośnie, a więc opcji również. </a:t>
                      </a:r>
                      <a:endParaRPr lang="pl-PL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 smtClean="0"/>
                        <a:t>Sprzedając</a:t>
                      </a:r>
                      <a:r>
                        <a:rPr lang="pl-PL" baseline="0" dirty="0" smtClean="0"/>
                        <a:t> akcje można umieścić zysk na wyższy procent. Wtedy cena akcji rośnie , a więc cena opcji maleje. </a:t>
                      </a:r>
                      <a:endParaRPr lang="pl-PL" dirty="0" smtClean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Cena opcji, a dywidendy</a:t>
            </a:r>
            <a:endParaRPr lang="pl-PL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Cena opcji, a dywidendy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Wypłata dywidendy powoduje spadek cen akcji w dniu wygaśnięcia prawa do wypłaty.</a:t>
            </a:r>
          </a:p>
          <a:p>
            <a:r>
              <a:rPr lang="pl-PL" dirty="0" smtClean="0"/>
              <a:t>A więc cena opcji kupna rośnie, a opcji sprzedaży maleje.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Terminologia c.d.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Opcje zakupu (opcja typu </a:t>
            </a:r>
            <a:r>
              <a:rPr lang="pl-PL" i="1" dirty="0" err="1" smtClean="0"/>
              <a:t>call</a:t>
            </a:r>
            <a:r>
              <a:rPr lang="pl-PL" dirty="0" smtClean="0"/>
              <a:t>)</a:t>
            </a:r>
          </a:p>
          <a:p>
            <a:r>
              <a:rPr lang="pl-PL" dirty="0" smtClean="0"/>
              <a:t>Opcje sprzedaży (opcja typu </a:t>
            </a:r>
            <a:r>
              <a:rPr lang="pl-PL" i="1" dirty="0" err="1" smtClean="0"/>
              <a:t>put</a:t>
            </a:r>
            <a:r>
              <a:rPr lang="pl-PL" dirty="0" smtClean="0"/>
              <a:t>)</a:t>
            </a:r>
          </a:p>
          <a:p>
            <a:r>
              <a:rPr lang="pl-PL" dirty="0" smtClean="0"/>
              <a:t>Opcja amerykańska, można wykonać ją przed terminem wykonania</a:t>
            </a:r>
          </a:p>
          <a:p>
            <a:r>
              <a:rPr lang="pl-PL" dirty="0" smtClean="0"/>
              <a:t>Opcja europejska, można wykonać ją w terminie wykonania (np. opcje na WIG20 na GPW w Warszawie)</a:t>
            </a:r>
            <a:endParaRPr lang="pl-PL" dirty="0" smtClean="0"/>
          </a:p>
          <a:p>
            <a:endParaRPr lang="pl-PL" dirty="0" smtClean="0"/>
          </a:p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OPCJE NA RÓŻNE AKTYWA BAZOWE</a:t>
            </a:r>
            <a:endParaRPr lang="pl-PL" dirty="0"/>
          </a:p>
        </p:txBody>
      </p:sp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Opcje na akcje </a:t>
            </a:r>
          </a:p>
          <a:p>
            <a:r>
              <a:rPr lang="pl-PL" dirty="0" smtClean="0"/>
              <a:t>Opcje walutowe</a:t>
            </a:r>
          </a:p>
          <a:p>
            <a:r>
              <a:rPr lang="pl-PL" dirty="0" smtClean="0"/>
              <a:t>Opcje na indeksy giełdowe (rozliczenie gotówkowe)</a:t>
            </a:r>
          </a:p>
          <a:p>
            <a:r>
              <a:rPr lang="pl-PL" dirty="0" smtClean="0"/>
              <a:t>Opcje na kontrakty </a:t>
            </a:r>
            <a:r>
              <a:rPr lang="pl-PL" dirty="0" err="1" smtClean="0"/>
              <a:t>futures</a:t>
            </a:r>
            <a:endParaRPr lang="pl-PL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Opcje</a:t>
            </a:r>
            <a:endParaRPr lang="pl-PL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2667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pl-PL" dirty="0" err="1" smtClean="0"/>
                        <a:t>Aktywo</a:t>
                      </a:r>
                      <a:r>
                        <a:rPr lang="pl-PL" dirty="0" smtClean="0"/>
                        <a:t> pierwotne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Na jakich giełdach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Akcje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Chicago </a:t>
                      </a:r>
                      <a:r>
                        <a:rPr lang="pl-PL" dirty="0" err="1" smtClean="0"/>
                        <a:t>Board</a:t>
                      </a:r>
                      <a:r>
                        <a:rPr lang="pl-PL" dirty="0" smtClean="0"/>
                        <a:t> </a:t>
                      </a:r>
                      <a:r>
                        <a:rPr lang="pl-PL" dirty="0" err="1" smtClean="0"/>
                        <a:t>Options</a:t>
                      </a:r>
                      <a:r>
                        <a:rPr lang="pl-PL" dirty="0" smtClean="0"/>
                        <a:t> Exchange 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Waluty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Warszawska Giełda Towarowa, obrót pozagiełdowy (głównie między bankiem a firmą)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Indeksy giełdowe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Giełda Papierów Wartościowych w Warszawie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Kontrakty </a:t>
                      </a:r>
                      <a:r>
                        <a:rPr lang="pl-PL" dirty="0" err="1" smtClean="0"/>
                        <a:t>futures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Warszawska Giełda Towarowa</a:t>
                      </a:r>
                      <a:endParaRPr lang="pl-PL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OPCJE NA GPW W WARSZAWIE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Obecnie do dyspozycji są opcje na WIG20</a:t>
            </a:r>
          </a:p>
          <a:p>
            <a:r>
              <a:rPr lang="pl-PL" dirty="0" smtClean="0"/>
              <a:t>Od 4 lipca 2007 roku nie ma w obrocie opcji na akcje</a:t>
            </a:r>
          </a:p>
          <a:p>
            <a:r>
              <a:rPr lang="pl-PL" dirty="0" smtClean="0"/>
              <a:t>Brak opcji walutowych i opcji na kontrakty </a:t>
            </a:r>
            <a:r>
              <a:rPr lang="pl-PL" dirty="0" err="1" smtClean="0"/>
              <a:t>futures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OPCJE NA KONTRAKTY FUTURES NA WARSZAWSKIEJ GIEŁDZIE TOWAROWEJ</a:t>
            </a:r>
            <a:endParaRPr lang="pl-PL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</p:nvPr>
        </p:nvGraphicFramePr>
        <p:xfrm>
          <a:off x="2267744" y="1988840"/>
          <a:ext cx="566104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7176"/>
                <a:gridCol w="1277176"/>
                <a:gridCol w="310668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Opcje</a:t>
                      </a:r>
                      <a:r>
                        <a:rPr lang="pl-PL" baseline="0" dirty="0" smtClean="0"/>
                        <a:t> małe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Opcje duże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Opcja</a:t>
                      </a:r>
                      <a:r>
                        <a:rPr lang="pl-PL" baseline="0" dirty="0" smtClean="0"/>
                        <a:t> na kontrakt </a:t>
                      </a:r>
                      <a:r>
                        <a:rPr lang="pl-PL" baseline="0" dirty="0" err="1" smtClean="0"/>
                        <a:t>futures</a:t>
                      </a:r>
                      <a:r>
                        <a:rPr lang="pl-PL" baseline="0" dirty="0" smtClean="0"/>
                        <a:t> na…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b="1" u="none" strike="noStrike" dirty="0" smtClean="0"/>
                        <a:t>CMO</a:t>
                      </a:r>
                      <a:r>
                        <a:rPr lang="pl-PL" u="none" strike="noStrike" dirty="0" smtClean="0"/>
                        <a:t> 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u="none" strike="noStrike" dirty="0" smtClean="0"/>
                        <a:t>CXO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u="none" strike="noStrike" dirty="0" smtClean="0"/>
                        <a:t>frank szwajcarski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b="1" u="none" strike="noStrike" dirty="0" smtClean="0"/>
                        <a:t>DMO</a:t>
                      </a:r>
                      <a:endParaRPr lang="pl-PL" u="none" strike="noStrike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b="1" u="none" strike="noStrike" dirty="0" smtClean="0"/>
                        <a:t>DXO</a:t>
                      </a:r>
                      <a:endParaRPr lang="pl-PL" u="none" strike="noStrike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u="none" strike="noStrike" dirty="0" smtClean="0"/>
                        <a:t>euro/dolar amerykański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b="1" u="none" strike="noStrike" dirty="0" smtClean="0"/>
                        <a:t>EMO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u="none" strike="noStrike" dirty="0" smtClean="0"/>
                        <a:t>EXO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u="none" strike="noStrike" dirty="0" smtClean="0"/>
                        <a:t>Euro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b="1" u="none" strike="noStrike" dirty="0" smtClean="0"/>
                        <a:t>PMO</a:t>
                      </a:r>
                      <a:r>
                        <a:rPr lang="pl-PL" u="none" strike="noStrike" dirty="0" smtClean="0"/>
                        <a:t> 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u="none" strike="noStrike" dirty="0" smtClean="0"/>
                        <a:t>PPO</a:t>
                      </a:r>
                      <a:r>
                        <a:rPr lang="pl-PL" u="none" strike="noStrike" dirty="0" smtClean="0"/>
                        <a:t> 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u="none" strike="noStrike" dirty="0" smtClean="0"/>
                        <a:t>funt brytyjski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b="1" u="none" strike="noStrike" dirty="0" smtClean="0"/>
                        <a:t>UMO</a:t>
                      </a:r>
                      <a:r>
                        <a:rPr lang="pl-PL" u="none" strike="noStrike" dirty="0" smtClean="0"/>
                        <a:t> 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u="none" strike="noStrike" dirty="0" smtClean="0"/>
                        <a:t>UXO</a:t>
                      </a:r>
                      <a:r>
                        <a:rPr lang="pl-PL" u="none" strike="noStrike" dirty="0" smtClean="0"/>
                        <a:t> 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u="none" strike="noStrike" dirty="0" smtClean="0"/>
                        <a:t>dolar amerykański</a:t>
                      </a:r>
                      <a:endParaRPr lang="pl-PL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Opcje za „kupna” i „sprzedaży” WIG20 na GPW w Warszawie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l-PL" dirty="0" smtClean="0"/>
              <a:t>Jest to opcja </a:t>
            </a:r>
            <a:r>
              <a:rPr lang="pl-PL" b="1" dirty="0" smtClean="0"/>
              <a:t>typu europejskiego, </a:t>
            </a:r>
            <a:r>
              <a:rPr lang="pl-PL" dirty="0" smtClean="0"/>
              <a:t>a więc może być wykonana tylko w dniu wygaśnięcia opcji</a:t>
            </a:r>
          </a:p>
          <a:p>
            <a:r>
              <a:rPr lang="pl-PL" b="1" dirty="0" smtClean="0"/>
              <a:t>Miesiąc wygaśnięcia</a:t>
            </a:r>
            <a:r>
              <a:rPr lang="pl-PL" dirty="0" smtClean="0"/>
              <a:t>: Cztery najbliższe miesiące z cyklu marzec, czerwiec, wrzesień, grudzień </a:t>
            </a:r>
            <a:r>
              <a:rPr lang="pl-PL" i="1" dirty="0" smtClean="0"/>
              <a:t>(np. kupując opcję 27 listopada 2012 wykonuję ją we wrześniu 2013)</a:t>
            </a:r>
            <a:r>
              <a:rPr lang="pl-PL" dirty="0" smtClean="0"/>
              <a:t>	</a:t>
            </a:r>
          </a:p>
          <a:p>
            <a:r>
              <a:rPr lang="pl-PL" b="1" dirty="0" smtClean="0"/>
              <a:t>Dzień wygaśnięcia</a:t>
            </a:r>
            <a:r>
              <a:rPr lang="pl-PL" dirty="0" smtClean="0"/>
              <a:t>: Trzeci piątek miesiąca wygaśnięcia danej serii. Jeżeli w tym dniu zgodnie z kalendarzem giełdy nie odbywa się sesja dniem wygaśnięcia jest ostatni dzień sesyjny przypadający przed trzecim piątkiem miesiąca wygaśnięcia (</a:t>
            </a:r>
            <a:r>
              <a:rPr lang="pl-PL" i="1" dirty="0" smtClean="0"/>
              <a:t>np. kupując opcję 27 listopada 2012 wykonuję ją </a:t>
            </a:r>
            <a:r>
              <a:rPr lang="pl-PL" i="1" dirty="0" err="1" smtClean="0"/>
              <a:t>dokladnie</a:t>
            </a:r>
            <a:r>
              <a:rPr lang="pl-PL" i="1" dirty="0" smtClean="0"/>
              <a:t> 20 września 2013</a:t>
            </a:r>
            <a:r>
              <a:rPr lang="pl-PL" dirty="0" smtClean="0"/>
              <a:t>)	</a:t>
            </a:r>
          </a:p>
          <a:p>
            <a:endParaRPr lang="pl-PL" dirty="0" smtClean="0"/>
          </a:p>
          <a:p>
            <a:pPr>
              <a:buNone/>
            </a:pPr>
            <a:endParaRPr lang="pl-PL" dirty="0" smtClean="0"/>
          </a:p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OPCJE NA INDEKS GIEŁDOWY I KONTRAKT </a:t>
            </a:r>
            <a:r>
              <a:rPr lang="pl-PL" dirty="0" err="1" smtClean="0"/>
              <a:t>FUTURES-SPECYFIKA</a:t>
            </a:r>
            <a:endParaRPr lang="pl-PL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2748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Opcje na indeksy giełdowe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Opcje na kontrakt </a:t>
                      </a:r>
                      <a:r>
                        <a:rPr lang="pl-PL" dirty="0" err="1" smtClean="0"/>
                        <a:t>futures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Wykonanie opcji sprzedaży oznacza że jako</a:t>
                      </a:r>
                      <a:r>
                        <a:rPr lang="pl-PL" baseline="0" dirty="0" smtClean="0"/>
                        <a:t> </a:t>
                      </a:r>
                      <a:r>
                        <a:rPr lang="pl-PL" dirty="0" smtClean="0"/>
                        <a:t>posiadacz opcji otrzymujemy</a:t>
                      </a:r>
                      <a:r>
                        <a:rPr lang="pl-PL" baseline="0" dirty="0" smtClean="0"/>
                        <a:t> (CENA WYKONANIA-CENA KURSU)*WIELKOŚĆ KONTRAKTU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Wykonanie opcji sprzedaży oznacza że zajmujemy pozycję krótką w kontrakcie </a:t>
                      </a:r>
                      <a:r>
                        <a:rPr lang="pl-PL" dirty="0" err="1" smtClean="0"/>
                        <a:t>futures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 smtClean="0"/>
                        <a:t>Wykonanie opcji kupna oznacza że jako</a:t>
                      </a:r>
                      <a:r>
                        <a:rPr lang="pl-PL" baseline="0" dirty="0" smtClean="0"/>
                        <a:t> </a:t>
                      </a:r>
                      <a:r>
                        <a:rPr lang="pl-PL" dirty="0" smtClean="0"/>
                        <a:t>posiadacz opcji otrzymujemy</a:t>
                      </a:r>
                      <a:r>
                        <a:rPr lang="pl-PL" baseline="0" dirty="0" smtClean="0"/>
                        <a:t> (CENA KURSU-CENA WYKONANIA)*WIELKOŚĆ KONTRAKTU</a:t>
                      </a:r>
                      <a:endParaRPr lang="pl-PL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 smtClean="0"/>
                        <a:t>Wykonanie opcji kupna</a:t>
                      </a:r>
                      <a:r>
                        <a:rPr lang="pl-PL" baseline="0" dirty="0" smtClean="0"/>
                        <a:t> </a:t>
                      </a:r>
                      <a:r>
                        <a:rPr lang="pl-PL" dirty="0" smtClean="0"/>
                        <a:t>oznacza że zajmujemy pozycję długą w kontrakcie </a:t>
                      </a:r>
                      <a:r>
                        <a:rPr lang="pl-PL" dirty="0" err="1" smtClean="0"/>
                        <a:t>futures</a:t>
                      </a:r>
                      <a:endParaRPr lang="pl-PL" dirty="0" smtClean="0"/>
                    </a:p>
                    <a:p>
                      <a:endParaRPr lang="pl-PL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4204</TotalTime>
  <Words>1452</Words>
  <Application>Microsoft Office PowerPoint</Application>
  <PresentationFormat>Pokaz na ekranie (4:3)</PresentationFormat>
  <Paragraphs>210</Paragraphs>
  <Slides>29</Slides>
  <Notes>1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29</vt:i4>
      </vt:variant>
    </vt:vector>
  </HeadingPairs>
  <TitlesOfParts>
    <vt:vector size="30" baseType="lpstr">
      <vt:lpstr>Motyw pakietu Office</vt:lpstr>
      <vt:lpstr> CENY OPCJI- WPROWADZENIE</vt:lpstr>
      <vt:lpstr>Terminologia</vt:lpstr>
      <vt:lpstr>Terminologia c.d.</vt:lpstr>
      <vt:lpstr>OPCJE NA RÓŻNE AKTYWA BAZOWE</vt:lpstr>
      <vt:lpstr>Opcje</vt:lpstr>
      <vt:lpstr>OPCJE NA GPW W WARSZAWIE</vt:lpstr>
      <vt:lpstr>OPCJE NA KONTRAKTY FUTURES NA WARSZAWSKIEJ GIEŁDZIE TOWAROWEJ</vt:lpstr>
      <vt:lpstr>Opcje za „kupna” i „sprzedaży” WIG20 na GPW w Warszawie </vt:lpstr>
      <vt:lpstr>OPCJE NA INDEKS GIEŁDOWY I KONTRAKT FUTURES-SPECYFIKA</vt:lpstr>
      <vt:lpstr>Opcje walutowe a kryzys finansowy 2008/2009</vt:lpstr>
      <vt:lpstr>Opcje walutowe, a kryzys finansowy 2008/2009</vt:lpstr>
      <vt:lpstr>Opcje walutowe, a kryzys finansowy 2008/2009</vt:lpstr>
      <vt:lpstr>Jak Firma X traci na opcjach walutowych w latach 2008-2009</vt:lpstr>
      <vt:lpstr>Opcje na akcje - świat</vt:lpstr>
      <vt:lpstr>CZYNNIKI KSZTAŁTUJĄCE CENY OPCJI NA AKCJE</vt:lpstr>
      <vt:lpstr>Cena opcji, a cena akcji</vt:lpstr>
      <vt:lpstr>Cena opcji, a cena akcji (cena wykonania jest ustalona=c)</vt:lpstr>
      <vt:lpstr>Cena opcji, a cena wykonania</vt:lpstr>
      <vt:lpstr>Cena opcji, a cena wykonania (cena akcji jest ustalona = a)</vt:lpstr>
      <vt:lpstr>Cena opcji, a termin wykonania</vt:lpstr>
      <vt:lpstr>Cena opcji, a termin wykonania (wykres wykresem ale…)</vt:lpstr>
      <vt:lpstr>Cena opcji, a termin wykonania</vt:lpstr>
      <vt:lpstr>Cena opcji, a niepewność</vt:lpstr>
      <vt:lpstr>Cena opcji, a niepewność</vt:lpstr>
      <vt:lpstr>Cena opcji, a stopa wolna od ryzyka</vt:lpstr>
      <vt:lpstr>Cena opcji, a stopa wolna od ryzyka</vt:lpstr>
      <vt:lpstr>Cena opcji, a stopa wolna od ryzyka</vt:lpstr>
      <vt:lpstr>Cena opcji, a dywidendy</vt:lpstr>
      <vt:lpstr>Cena opcji, a dywidendy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AKCJE</dc:title>
  <dc:creator>Łukasz</dc:creator>
  <cp:lastModifiedBy>Łukasz</cp:lastModifiedBy>
  <cp:revision>494</cp:revision>
  <dcterms:created xsi:type="dcterms:W3CDTF">2012-10-05T09:36:32Z</dcterms:created>
  <dcterms:modified xsi:type="dcterms:W3CDTF">2013-12-09T20:00:24Z</dcterms:modified>
</cp:coreProperties>
</file>